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9"/>
  </p:notesMasterIdLst>
  <p:sldIdLst>
    <p:sldId id="256" r:id="rId2"/>
    <p:sldId id="257" r:id="rId3"/>
    <p:sldId id="259" r:id="rId4"/>
    <p:sldId id="260" r:id="rId5"/>
    <p:sldId id="261" r:id="rId6"/>
    <p:sldId id="262" r:id="rId7"/>
    <p:sldId id="263" r:id="rId8"/>
  </p:sldIdLst>
  <p:sldSz cx="9144000" cy="6858000" type="screen4x3"/>
  <p:notesSz cx="6858000" cy="9144000"/>
  <p:embeddedFontLst>
    <p:embeddedFont>
      <p:font typeface="Arial Black" panose="020B0A04020102020204" pitchFamily="34" charset="0"/>
      <p:bold r:id="rId10"/>
    </p:embeddedFont>
    <p:embeddedFont>
      <p:font typeface="ＭＳ Ｐゴシック" panose="020B0600070205080204" pitchFamily="34" charset="-128"/>
      <p:regular r:id="rId11"/>
    </p:embeddedFont>
    <p:embeddedFont>
      <p:font typeface="Californian FB" panose="0207040306080B030204" pitchFamily="18" charset="0"/>
      <p:regular r:id="rId12"/>
      <p:bold r:id="rId13"/>
      <p:italic r:id="rId14"/>
    </p:embeddedFont>
    <p:embeddedFont>
      <p:font typeface="Berlin Sans FB Demi" panose="020E0802020502020306" pitchFamily="34" charset="0"/>
      <p:bold r:id="rId15"/>
    </p:embeddedFont>
    <p:embeddedFont>
      <p:font typeface="Book Antiqua" panose="02040602050305030304" pitchFamily="18" charset="0"/>
      <p:regular r:id="rId16"/>
      <p:bold r:id="rId17"/>
      <p:italic r:id="rId18"/>
      <p:boldItalic r:id="rId19"/>
    </p:embeddedFont>
    <p:embeddedFont>
      <p:font typeface="Calibri" panose="020F0502020204030204" pitchFamily="34" charset="0"/>
      <p:regular r:id="rId20"/>
      <p:bold r:id="rId21"/>
      <p:italic r:id="rId22"/>
      <p:bold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153" autoAdjust="0"/>
  </p:normalViewPr>
  <p:slideViewPr>
    <p:cSldViewPr>
      <p:cViewPr varScale="1">
        <p:scale>
          <a:sx n="52" d="100"/>
          <a:sy n="52" d="100"/>
        </p:scale>
        <p:origin x="-1884" y="-96"/>
      </p:cViewPr>
      <p:guideLst>
        <p:guide orient="horz" pos="2160"/>
        <p:guide pos="2880"/>
      </p:guideLst>
    </p:cSldViewPr>
  </p:slideViewPr>
  <p:notesTextViewPr>
    <p:cViewPr>
      <p:scale>
        <a:sx n="1" d="1"/>
        <a:sy n="1" d="1"/>
      </p:scale>
      <p:origin x="0" y="90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font" Target="fonts/font14.fntdata"/><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font" Target="fonts/font13.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1B3DD8-42A2-4B4B-A97A-37027FDA1108}" type="datetimeFigureOut">
              <a:rPr lang="en-US" smtClean="0"/>
              <a:t>7/17/2015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520617-5523-4BC4-AAB0-F61B33218C43}" type="slidenum">
              <a:rPr lang="en-US" smtClean="0"/>
              <a:t>‹#›</a:t>
            </a:fld>
            <a:endParaRPr lang="en-US"/>
          </a:p>
        </p:txBody>
      </p:sp>
    </p:spTree>
    <p:extLst>
      <p:ext uri="{BB962C8B-B14F-4D97-AF65-F5344CB8AC3E}">
        <p14:creationId xmlns:p14="http://schemas.microsoft.com/office/powerpoint/2010/main" val="345969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 who finds a wife finds a good thing, And obtains favor from the LORD” (Prov. 18:22)</a:t>
            </a:r>
          </a:p>
        </p:txBody>
      </p:sp>
      <p:sp>
        <p:nvSpPr>
          <p:cNvPr id="4" name="Slide Number Placeholder 3"/>
          <p:cNvSpPr>
            <a:spLocks noGrp="1"/>
          </p:cNvSpPr>
          <p:nvPr>
            <p:ph type="sldNum" sz="quarter" idx="10"/>
          </p:nvPr>
        </p:nvSpPr>
        <p:spPr/>
        <p:txBody>
          <a:bodyPr/>
          <a:lstStyle/>
          <a:p>
            <a:fld id="{959B2C1D-3690-452A-920C-CB3E87CDF2D9}"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877063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His animal</a:t>
            </a:r>
            <a:r>
              <a:rPr lang="en-US" sz="1200" kern="1200" dirty="0" smtClean="0">
                <a:solidFill>
                  <a:schemeClr val="tx1"/>
                </a:solidFill>
                <a:effectLst/>
                <a:latin typeface="+mn-lt"/>
                <a:ea typeface="+mn-ea"/>
                <a:cs typeface="+mn-cs"/>
              </a:rPr>
              <a:t>—The way a man is with his animal can present itself an open book into his heart. The connection is between righteousness (truth) and mercy where both reside in his heart (Prov. 3:3; 16:6). If he is mean to his animal, he may be mean to others. If he is neglectful of his animal’s needs, then he may be neglectful of others. The thing here is the principle of one who is faithful in what is least will be faithful in a lot. The righteous man does not seek to be cruel, but fundamentally has mercy and truth bound around his neck. Does your fiancé or husband wear this kind of necklace? He extends his mercy even to the brute kingdom of animals because this is in pattern after the heart of God and aligns itself with being righteous in other matters (see note even to his enemy’s beast, Ex. 23:1-9).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His eyes and ears</a:t>
            </a:r>
            <a:r>
              <a:rPr lang="en-US" sz="1200" kern="1200" dirty="0" smtClean="0">
                <a:solidFill>
                  <a:schemeClr val="tx1"/>
                </a:solidFill>
                <a:effectLst/>
                <a:latin typeface="+mn-lt"/>
                <a:ea typeface="+mn-ea"/>
                <a:cs typeface="+mn-cs"/>
              </a:rPr>
              <a:t>—Not speaking of the appearance but of something else. How does he perceive his own ways and how does he listen to advice from others? Are there any conversations which will have influence upon him or will he write off the ideas, advice, opinions of others as mere nonsense. Is he wiser in his own eyes than everyone else or is he teachable.  One way you can tell this is how he speaks and responds to his father (Prov. 13:1).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His feet</a:t>
            </a:r>
            <a:r>
              <a:rPr lang="en-US" sz="1200" kern="1200" dirty="0" smtClean="0">
                <a:solidFill>
                  <a:schemeClr val="tx1"/>
                </a:solidFill>
                <a:effectLst/>
                <a:latin typeface="+mn-lt"/>
                <a:ea typeface="+mn-ea"/>
                <a:cs typeface="+mn-cs"/>
              </a:rPr>
              <a:t>—not looking at appearance, but what is his walk or course of life like?  Does he walk in the fear of the Lord or in perversity (to go crooked and devious)? This point is based on the former point. What is his attitude towards God and God’s word? Is he a man who you would find reading His bible, going to Bible study and seeking to make applications in his life from the word of the Lord (Prov. 3:5-8)? Or is he a person who despises (holds contempt) for the word?</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His mouth</a:t>
            </a:r>
            <a:r>
              <a:rPr lang="en-US" sz="1200" kern="1200" dirty="0" smtClean="0">
                <a:solidFill>
                  <a:schemeClr val="tx1"/>
                </a:solidFill>
                <a:effectLst/>
                <a:latin typeface="+mn-lt"/>
                <a:ea typeface="+mn-ea"/>
                <a:cs typeface="+mn-cs"/>
              </a:rPr>
              <a:t>—not looking at his lips, but what comes from his lips. </a:t>
            </a:r>
          </a:p>
          <a:p>
            <a:endParaRPr lang="en-US" baseline="0" dirty="0" smtClean="0"/>
          </a:p>
        </p:txBody>
      </p:sp>
      <p:sp>
        <p:nvSpPr>
          <p:cNvPr id="4" name="Slide Number Placeholder 3"/>
          <p:cNvSpPr>
            <a:spLocks noGrp="1"/>
          </p:cNvSpPr>
          <p:nvPr>
            <p:ph type="sldNum" sz="quarter" idx="10"/>
          </p:nvPr>
        </p:nvSpPr>
        <p:spPr/>
        <p:txBody>
          <a:bodyPr/>
          <a:lstStyle/>
          <a:p>
            <a:fld id="{99520617-5523-4BC4-AAB0-F61B33218C43}" type="slidenum">
              <a:rPr lang="en-US" smtClean="0"/>
              <a:t>4</a:t>
            </a:fld>
            <a:endParaRPr lang="en-US"/>
          </a:p>
        </p:txBody>
      </p:sp>
    </p:spTree>
    <p:extLst>
      <p:ext uri="{BB962C8B-B14F-4D97-AF65-F5344CB8AC3E}">
        <p14:creationId xmlns:p14="http://schemas.microsoft.com/office/powerpoint/2010/main" val="3781293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His temper</a:t>
            </a:r>
            <a:r>
              <a:rPr lang="en-US" sz="1200" kern="1200" dirty="0" smtClean="0">
                <a:solidFill>
                  <a:schemeClr val="tx1"/>
                </a:solidFill>
                <a:effectLst/>
                <a:latin typeface="+mn-lt"/>
                <a:ea typeface="+mn-ea"/>
                <a:cs typeface="+mn-cs"/>
              </a:rPr>
              <a:t>—God built us all with the ability to become angry. But the bible warns against the dangers of anger that is not well controlled (quick tempered, lasting anger). A quick tempered man is contrasted with one who is slow to anger here. A quick temper is seen here as exalting or lifting up folly for others to see. This passage is made alive when we hear our neighbor’s domestic disputes three blocks away! Husbands are called upon to dwell with their wives with understanding (1 Pet. 3:7). Can you see how a quick tempered man would struggle with that since he is pictured here as not having understanding?</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His friends</a:t>
            </a:r>
            <a:r>
              <a:rPr lang="en-US" sz="1200" kern="1200" dirty="0" smtClean="0">
                <a:solidFill>
                  <a:schemeClr val="tx1"/>
                </a:solidFill>
                <a:effectLst/>
                <a:latin typeface="+mn-lt"/>
                <a:ea typeface="+mn-ea"/>
                <a:cs typeface="+mn-cs"/>
              </a:rPr>
              <a:t>—Friendship is a great thing! You can tell a lot about a man by who he chooses to befriend. This is also related to the previous point (notice walks).  We made this point in the first lesson that those we chose to be around will have an influence upon us for who we become. “Let me know the company he keeps, and I shall easily guess his moral character” (Adam Clarke).  If being a companion of gluttons brings shame upon the father (Prov. 28:7), what will it bring upon the wife? “I am a companion of all who fear You, And of those who keep Your precepts” (Ps. 119:63).</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His money making ways</a:t>
            </a:r>
            <a:r>
              <a:rPr lang="en-US" sz="1200" kern="1200" dirty="0" smtClean="0">
                <a:solidFill>
                  <a:schemeClr val="tx1"/>
                </a:solidFill>
                <a:effectLst/>
                <a:latin typeface="+mn-lt"/>
                <a:ea typeface="+mn-ea"/>
                <a:cs typeface="+mn-cs"/>
              </a:rPr>
              <a:t>—Will he be married to a greenback and not to you? Or on the other hand, will he be lazy and have no work ethic?</a:t>
            </a:r>
          </a:p>
          <a:p>
            <a:endParaRPr lang="en-US" baseline="0" dirty="0" smtClean="0"/>
          </a:p>
        </p:txBody>
      </p:sp>
      <p:sp>
        <p:nvSpPr>
          <p:cNvPr id="4" name="Slide Number Placeholder 3"/>
          <p:cNvSpPr>
            <a:spLocks noGrp="1"/>
          </p:cNvSpPr>
          <p:nvPr>
            <p:ph type="sldNum" sz="quarter" idx="10"/>
          </p:nvPr>
        </p:nvSpPr>
        <p:spPr/>
        <p:txBody>
          <a:bodyPr/>
          <a:lstStyle/>
          <a:p>
            <a:fld id="{99520617-5523-4BC4-AAB0-F61B33218C43}" type="slidenum">
              <a:rPr lang="en-US" smtClean="0"/>
              <a:t>5</a:t>
            </a:fld>
            <a:endParaRPr lang="en-US"/>
          </a:p>
        </p:txBody>
      </p:sp>
    </p:spTree>
    <p:extLst>
      <p:ext uri="{BB962C8B-B14F-4D97-AF65-F5344CB8AC3E}">
        <p14:creationId xmlns:p14="http://schemas.microsoft.com/office/powerpoint/2010/main" val="1603084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Angry man</a:t>
            </a:r>
            <a:r>
              <a:rPr lang="en-US" sz="1200" kern="1200" dirty="0" smtClean="0">
                <a:solidFill>
                  <a:schemeClr val="tx1"/>
                </a:solidFill>
                <a:effectLst/>
                <a:latin typeface="+mn-lt"/>
                <a:ea typeface="+mn-ea"/>
                <a:cs typeface="+mn-cs"/>
              </a:rPr>
              <a:t> will not be understanding and will make himself and you look like a fool.</a:t>
            </a:r>
          </a:p>
          <a:p>
            <a:r>
              <a:rPr lang="en-US" sz="1200" b="1" kern="1200" dirty="0" smtClean="0">
                <a:solidFill>
                  <a:schemeClr val="tx1"/>
                </a:solidFill>
                <a:effectLst/>
                <a:latin typeface="+mn-lt"/>
                <a:ea typeface="+mn-ea"/>
                <a:cs typeface="+mn-cs"/>
              </a:rPr>
              <a:t>Womanizer</a:t>
            </a:r>
            <a:r>
              <a:rPr lang="en-US" sz="1200" kern="1200" dirty="0" smtClean="0">
                <a:solidFill>
                  <a:schemeClr val="tx1"/>
                </a:solidFill>
                <a:effectLst/>
                <a:latin typeface="+mn-lt"/>
                <a:ea typeface="+mn-ea"/>
                <a:cs typeface="+mn-cs"/>
              </a:rPr>
              <a:t> will only spread ruin and hurt. He will betray your trust.</a:t>
            </a:r>
          </a:p>
          <a:p>
            <a:r>
              <a:rPr lang="en-US" sz="1200" kern="1200" dirty="0" smtClean="0">
                <a:solidFill>
                  <a:schemeClr val="tx1"/>
                </a:solidFill>
                <a:effectLst/>
                <a:latin typeface="+mn-lt"/>
                <a:ea typeface="+mn-ea"/>
                <a:cs typeface="+mn-cs"/>
              </a:rPr>
              <a:t>The </a:t>
            </a:r>
            <a:r>
              <a:rPr lang="en-US" sz="1200" b="1" kern="1200" dirty="0" smtClean="0">
                <a:solidFill>
                  <a:schemeClr val="tx1"/>
                </a:solidFill>
                <a:effectLst/>
                <a:latin typeface="+mn-lt"/>
                <a:ea typeface="+mn-ea"/>
                <a:cs typeface="+mn-cs"/>
              </a:rPr>
              <a:t>drinker</a:t>
            </a:r>
            <a:r>
              <a:rPr lang="en-US" sz="1200" kern="1200" dirty="0" smtClean="0">
                <a:solidFill>
                  <a:schemeClr val="tx1"/>
                </a:solidFill>
                <a:effectLst/>
                <a:latin typeface="+mn-lt"/>
                <a:ea typeface="+mn-ea"/>
                <a:cs typeface="+mn-cs"/>
              </a:rPr>
              <a:t> is headed for a pathway of destruction. </a:t>
            </a:r>
          </a:p>
          <a:p>
            <a:r>
              <a:rPr lang="en-US" sz="1200" kern="1200" dirty="0" smtClean="0">
                <a:solidFill>
                  <a:schemeClr val="tx1"/>
                </a:solidFill>
                <a:effectLst/>
                <a:latin typeface="+mn-lt"/>
                <a:ea typeface="+mn-ea"/>
                <a:cs typeface="+mn-cs"/>
              </a:rPr>
              <a:t>The </a:t>
            </a:r>
            <a:r>
              <a:rPr lang="en-US" sz="1200" b="1" kern="1200" dirty="0" smtClean="0">
                <a:solidFill>
                  <a:schemeClr val="tx1"/>
                </a:solidFill>
                <a:effectLst/>
                <a:latin typeface="+mn-lt"/>
                <a:ea typeface="+mn-ea"/>
                <a:cs typeface="+mn-cs"/>
              </a:rPr>
              <a:t>ingrate</a:t>
            </a:r>
            <a:r>
              <a:rPr lang="en-US" sz="1200" kern="1200" dirty="0" smtClean="0">
                <a:solidFill>
                  <a:schemeClr val="tx1"/>
                </a:solidFill>
                <a:effectLst/>
                <a:latin typeface="+mn-lt"/>
                <a:ea typeface="+mn-ea"/>
                <a:cs typeface="+mn-cs"/>
              </a:rPr>
              <a:t>, if he rewards evil for good, why do you think he would be thankful for anything you provide for him? Being thankful is to have our eyes open to the blessings we are surrounded by. To live without gratitude is to be blind to everything good that surrounds us!</a:t>
            </a:r>
          </a:p>
          <a:p>
            <a:r>
              <a:rPr lang="en-US" sz="1200" b="1" kern="1200" dirty="0" smtClean="0">
                <a:solidFill>
                  <a:schemeClr val="tx1"/>
                </a:solidFill>
                <a:effectLst/>
                <a:latin typeface="+mn-lt"/>
                <a:ea typeface="+mn-ea"/>
                <a:cs typeface="+mn-cs"/>
              </a:rPr>
              <a:t>The untrustworthy</a:t>
            </a:r>
            <a:r>
              <a:rPr lang="en-US" sz="1200" kern="1200" dirty="0" smtClean="0">
                <a:solidFill>
                  <a:schemeClr val="tx1"/>
                </a:solidFill>
                <a:effectLst/>
                <a:latin typeface="+mn-lt"/>
                <a:ea typeface="+mn-ea"/>
                <a:cs typeface="+mn-cs"/>
              </a:rPr>
              <a:t>— “This is the portrait of the man who is not to be trusted, whose look and gestures warn against him all who can observe. His speech is tortuous and crafty; his wink tells the accomplice that the victim is already snared; his gestures with foot and hand are half in deceit, and half in mockery” (Albert Barnes). Reminds me of those in some western shows of poker games where crooked men speak nonverbally to their accomplices.</a:t>
            </a:r>
          </a:p>
          <a:p>
            <a:r>
              <a:rPr lang="en-US" sz="1200" b="1" kern="1200" dirty="0" smtClean="0">
                <a:solidFill>
                  <a:schemeClr val="tx1"/>
                </a:solidFill>
                <a:effectLst/>
                <a:latin typeface="+mn-lt"/>
                <a:ea typeface="+mn-ea"/>
                <a:cs typeface="+mn-cs"/>
              </a:rPr>
              <a:t>The lazy man</a:t>
            </a:r>
            <a:r>
              <a:rPr lang="en-US" sz="1200" kern="1200" dirty="0" smtClean="0">
                <a:solidFill>
                  <a:schemeClr val="tx1"/>
                </a:solidFill>
                <a:effectLst/>
                <a:latin typeface="+mn-lt"/>
                <a:ea typeface="+mn-ea"/>
                <a:cs typeface="+mn-cs"/>
              </a:rPr>
              <a:t>—Being lazy is sinful and is equated with a person who is devoid of understanding.  A field and vineyard are emblems of work and benefit for they both require a lot of hard work and bring benefit to man. However, the lazy man’s field and vineyard are covered with thorns and nettles. The lazy man takes that which is profitable and by his neglect of duty bears a life that is wounding to others, let alone himself. Its stone wall (that which was intended to be a defensive barrier and defining marker was in shambles. The lazy man allows all kinds of evils to come into his life by his slothfulness. Here we see two that are presented as enemies: “poverty” like a prowler and “need” like an armed man. </a:t>
            </a:r>
            <a:r>
              <a:rPr lang="en-US" sz="1200" kern="1200" smtClean="0">
                <a:solidFill>
                  <a:schemeClr val="tx1"/>
                </a:solidFill>
                <a:effectLst/>
                <a:latin typeface="+mn-lt"/>
                <a:ea typeface="+mn-ea"/>
                <a:cs typeface="+mn-cs"/>
              </a:rPr>
              <a:t>He is taken captive by his unwillingness to work and will only bring nettles and thorns to those closest to him.</a:t>
            </a:r>
          </a:p>
        </p:txBody>
      </p:sp>
      <p:sp>
        <p:nvSpPr>
          <p:cNvPr id="4" name="Slide Number Placeholder 3"/>
          <p:cNvSpPr>
            <a:spLocks noGrp="1"/>
          </p:cNvSpPr>
          <p:nvPr>
            <p:ph type="sldNum" sz="quarter" idx="10"/>
          </p:nvPr>
        </p:nvSpPr>
        <p:spPr/>
        <p:txBody>
          <a:bodyPr/>
          <a:lstStyle/>
          <a:p>
            <a:fld id="{99520617-5523-4BC4-AAB0-F61B33218C43}" type="slidenum">
              <a:rPr lang="en-US" smtClean="0"/>
              <a:t>6</a:t>
            </a:fld>
            <a:endParaRPr lang="en-US"/>
          </a:p>
        </p:txBody>
      </p:sp>
    </p:spTree>
    <p:extLst>
      <p:ext uri="{BB962C8B-B14F-4D97-AF65-F5344CB8AC3E}">
        <p14:creationId xmlns:p14="http://schemas.microsoft.com/office/powerpoint/2010/main" val="3789255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“Kiss the Son, lest He be angry, And you perish in the way, When His wrath is kindled but a little. Blessed are all those who put their trust in Him” (Ps. 2:12)</a:t>
            </a:r>
          </a:p>
          <a:p>
            <a:endParaRPr lang="en-US" dirty="0"/>
          </a:p>
        </p:txBody>
      </p:sp>
      <p:sp>
        <p:nvSpPr>
          <p:cNvPr id="4" name="Slide Number Placeholder 3"/>
          <p:cNvSpPr>
            <a:spLocks noGrp="1"/>
          </p:cNvSpPr>
          <p:nvPr>
            <p:ph type="sldNum" sz="quarter" idx="10"/>
          </p:nvPr>
        </p:nvSpPr>
        <p:spPr/>
        <p:txBody>
          <a:bodyPr/>
          <a:lstStyle/>
          <a:p>
            <a:fld id="{99520617-5523-4BC4-AAB0-F61B33218C43}" type="slidenum">
              <a:rPr lang="en-US" smtClean="0"/>
              <a:t>7</a:t>
            </a:fld>
            <a:endParaRPr lang="en-US"/>
          </a:p>
        </p:txBody>
      </p:sp>
    </p:spTree>
    <p:extLst>
      <p:ext uri="{BB962C8B-B14F-4D97-AF65-F5344CB8AC3E}">
        <p14:creationId xmlns:p14="http://schemas.microsoft.com/office/powerpoint/2010/main" val="12998382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4795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4" name="Content Placeholder 2"/>
          <p:cNvSpPr>
            <a:spLocks noGrp="1"/>
          </p:cNvSpPr>
          <p:nvPr>
            <p:ph idx="10"/>
          </p:nvPr>
        </p:nvSpPr>
        <p:spPr>
          <a:xfrm>
            <a:off x="139437" y="1957917"/>
            <a:ext cx="8883606" cy="4688416"/>
          </a:xfrm>
          <a:prstGeom prst="rect">
            <a:avLst/>
          </a:prstGeom>
        </p:spPr>
        <p:txBody>
          <a:bodyPr lIns="91440" anchor="t" anchorCtr="0"/>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889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0"/>
          </p:nvPr>
        </p:nvSpPr>
        <p:spPr>
          <a:xfrm>
            <a:off x="457199" y="1435100"/>
            <a:ext cx="8229601" cy="5227514"/>
          </a:xfrm>
          <a:prstGeom prst="rect">
            <a:avLst/>
          </a:prstGeom>
        </p:spPr>
        <p:txBody>
          <a:bodyPr anchor="t" anchorCtr="0"/>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705313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287F650-1F41-4C3E-8C2F-5E9662C3C1FA}" type="datetimeFigureOut">
              <a:rPr lang="en-US" smtClean="0"/>
              <a:pPr/>
              <a:t>7/17/2015</a:t>
            </a:fld>
            <a:endParaRPr lang="en-US"/>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E5B4404-0C46-4520-8456-636536BFA0CD}" type="slidenum">
              <a:rPr lang="en-US" smtClean="0"/>
              <a:pPr/>
              <a:t>‹#›</a:t>
            </a:fld>
            <a:endParaRPr lang="en-US"/>
          </a:p>
        </p:txBody>
      </p:sp>
    </p:spTree>
    <p:extLst>
      <p:ext uri="{BB962C8B-B14F-4D97-AF65-F5344CB8AC3E}">
        <p14:creationId xmlns:p14="http://schemas.microsoft.com/office/powerpoint/2010/main" val="2882013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87F650-1F41-4C3E-8C2F-5E9662C3C1FA}" type="datetimeFigureOut">
              <a:rPr lang="en-US" smtClean="0"/>
              <a:pPr/>
              <a:t>7/17/2015</a:t>
            </a:fld>
            <a:endParaRPr lang="en-US"/>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E5B4404-0C46-4520-8456-636536BFA0CD}" type="slidenum">
              <a:rPr lang="en-US" smtClean="0"/>
              <a:pPr/>
              <a:t>‹#›</a:t>
            </a:fld>
            <a:endParaRPr lang="en-US"/>
          </a:p>
        </p:txBody>
      </p:sp>
    </p:spTree>
    <p:extLst>
      <p:ext uri="{BB962C8B-B14F-4D97-AF65-F5344CB8AC3E}">
        <p14:creationId xmlns:p14="http://schemas.microsoft.com/office/powerpoint/2010/main" val="476383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87F650-1F41-4C3E-8C2F-5E9662C3C1FA}" type="datetimeFigureOut">
              <a:rPr lang="en-US" smtClean="0"/>
              <a:pPr/>
              <a:t>7/17/2015</a:t>
            </a:fld>
            <a:endParaRPr lang="en-US"/>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E5B4404-0C46-4520-8456-636536BFA0CD}" type="slidenum">
              <a:rPr lang="en-US" smtClean="0"/>
              <a:pPr/>
              <a:t>‹#›</a:t>
            </a:fld>
            <a:endParaRPr lang="en-US"/>
          </a:p>
        </p:txBody>
      </p:sp>
    </p:spTree>
    <p:extLst>
      <p:ext uri="{BB962C8B-B14F-4D97-AF65-F5344CB8AC3E}">
        <p14:creationId xmlns:p14="http://schemas.microsoft.com/office/powerpoint/2010/main" val="2617397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287F650-1F41-4C3E-8C2F-5E9662C3C1FA}" type="datetimeFigureOut">
              <a:rPr lang="en-US" smtClean="0"/>
              <a:pPr/>
              <a:t>7/17/2015</a:t>
            </a:fld>
            <a:endParaRPr lang="en-US"/>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E5B4404-0C46-4520-8456-636536BFA0CD}" type="slidenum">
              <a:rPr lang="en-US" smtClean="0"/>
              <a:pPr/>
              <a:t>‹#›</a:t>
            </a:fld>
            <a:endParaRPr lang="en-US"/>
          </a:p>
        </p:txBody>
      </p:sp>
    </p:spTree>
    <p:extLst>
      <p:ext uri="{BB962C8B-B14F-4D97-AF65-F5344CB8AC3E}">
        <p14:creationId xmlns:p14="http://schemas.microsoft.com/office/powerpoint/2010/main" val="762120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287F650-1F41-4C3E-8C2F-5E9662C3C1FA}" type="datetimeFigureOut">
              <a:rPr lang="en-US" smtClean="0"/>
              <a:pPr/>
              <a:t>7/17/2015</a:t>
            </a:fld>
            <a:endParaRPr lang="en-US"/>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E5B4404-0C46-4520-8456-636536BFA0CD}" type="slidenum">
              <a:rPr lang="en-US" smtClean="0"/>
              <a:pPr/>
              <a:t>‹#›</a:t>
            </a:fld>
            <a:endParaRPr lang="en-US"/>
          </a:p>
        </p:txBody>
      </p:sp>
    </p:spTree>
    <p:extLst>
      <p:ext uri="{BB962C8B-B14F-4D97-AF65-F5344CB8AC3E}">
        <p14:creationId xmlns:p14="http://schemas.microsoft.com/office/powerpoint/2010/main" val="494478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0"/>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Book Antiqua" pitchFamily="18" charset="0"/>
              </a:defRPr>
            </a:lvl1pPr>
          </a:lstStyle>
          <a:p>
            <a:fld id="{5287F650-1F41-4C3E-8C2F-5E9662C3C1FA}" type="datetimeFigureOut">
              <a:rPr lang="en-US" smtClean="0"/>
              <a:pPr/>
              <a:t>7/17/2015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Book Antiqua" pitchFamily="18" charset="0"/>
              </a:defRPr>
            </a:lvl1pPr>
          </a:lstStyle>
          <a:p>
            <a:fld id="{2E5B4404-0C46-4520-8456-636536BFA0CD}" type="slidenum">
              <a:rPr lang="en-US" smtClean="0"/>
              <a:pPr/>
              <a:t>‹#›</a:t>
            </a:fld>
            <a:endParaRPr lang="en-US"/>
          </a:p>
        </p:txBody>
      </p:sp>
    </p:spTree>
    <p:extLst>
      <p:ext uri="{BB962C8B-B14F-4D97-AF65-F5344CB8AC3E}">
        <p14:creationId xmlns:p14="http://schemas.microsoft.com/office/powerpoint/2010/main" val="7816740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ctr" defTabSz="457200" rtl="0" eaLnBrk="1" fontAlgn="base" hangingPunct="1">
        <a:spcBef>
          <a:spcPct val="0"/>
        </a:spcBef>
        <a:spcAft>
          <a:spcPct val="0"/>
        </a:spcAft>
        <a:defRPr sz="4400" kern="1200">
          <a:solidFill>
            <a:srgbClr val="6C4C5C"/>
          </a:solidFill>
          <a:latin typeface="Arial"/>
          <a:ea typeface="MS PGothic" pitchFamily="34" charset="-128"/>
          <a:cs typeface="Arial"/>
        </a:defRPr>
      </a:lvl1pPr>
      <a:lvl2pPr algn="ctr" defTabSz="457200" rtl="0" eaLnBrk="1" fontAlgn="base" hangingPunct="1">
        <a:spcBef>
          <a:spcPct val="0"/>
        </a:spcBef>
        <a:spcAft>
          <a:spcPct val="0"/>
        </a:spcAft>
        <a:defRPr sz="4400">
          <a:solidFill>
            <a:srgbClr val="6C4C5C"/>
          </a:solidFill>
          <a:latin typeface="Arial" charset="0"/>
          <a:ea typeface="MS PGothic" pitchFamily="34" charset="-128"/>
          <a:cs typeface="ＭＳ Ｐゴシック" charset="0"/>
        </a:defRPr>
      </a:lvl2pPr>
      <a:lvl3pPr algn="ctr" defTabSz="457200" rtl="0" eaLnBrk="1" fontAlgn="base" hangingPunct="1">
        <a:spcBef>
          <a:spcPct val="0"/>
        </a:spcBef>
        <a:spcAft>
          <a:spcPct val="0"/>
        </a:spcAft>
        <a:defRPr sz="4400">
          <a:solidFill>
            <a:srgbClr val="6C4C5C"/>
          </a:solidFill>
          <a:latin typeface="Arial" charset="0"/>
          <a:ea typeface="MS PGothic" pitchFamily="34" charset="-128"/>
          <a:cs typeface="ＭＳ Ｐゴシック" charset="0"/>
        </a:defRPr>
      </a:lvl3pPr>
      <a:lvl4pPr algn="ctr" defTabSz="457200" rtl="0" eaLnBrk="1" fontAlgn="base" hangingPunct="1">
        <a:spcBef>
          <a:spcPct val="0"/>
        </a:spcBef>
        <a:spcAft>
          <a:spcPct val="0"/>
        </a:spcAft>
        <a:defRPr sz="4400">
          <a:solidFill>
            <a:srgbClr val="6C4C5C"/>
          </a:solidFill>
          <a:latin typeface="Arial" charset="0"/>
          <a:ea typeface="MS PGothic" pitchFamily="34" charset="-128"/>
          <a:cs typeface="ＭＳ Ｐゴシック" charset="0"/>
        </a:defRPr>
      </a:lvl4pPr>
      <a:lvl5pPr algn="ctr" defTabSz="457200" rtl="0" eaLnBrk="1" fontAlgn="base" hangingPunct="1">
        <a:spcBef>
          <a:spcPct val="0"/>
        </a:spcBef>
        <a:spcAft>
          <a:spcPct val="0"/>
        </a:spcAft>
        <a:defRPr sz="4400">
          <a:solidFill>
            <a:srgbClr val="6C4C5C"/>
          </a:solidFill>
          <a:latin typeface="Arial" charset="0"/>
          <a:ea typeface="MS PGothic" pitchFamily="34" charset="-128"/>
          <a:cs typeface="ＭＳ Ｐゴシック" charset="0"/>
        </a:defRPr>
      </a:lvl5pPr>
      <a:lvl6pPr marL="457200" algn="ctr" defTabSz="457200" rtl="0" eaLnBrk="1" fontAlgn="base" hangingPunct="1">
        <a:spcBef>
          <a:spcPct val="0"/>
        </a:spcBef>
        <a:spcAft>
          <a:spcPct val="0"/>
        </a:spcAft>
        <a:defRPr sz="4400">
          <a:solidFill>
            <a:schemeClr val="bg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bg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bg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bg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rgbClr val="6C4C5C"/>
          </a:solidFill>
          <a:latin typeface="Arial"/>
          <a:ea typeface="MS PGothic" pitchFamily="34" charset="-128"/>
          <a:cs typeface="Arial"/>
        </a:defRPr>
      </a:lvl1pPr>
      <a:lvl2pPr marL="742950" indent="-285750" algn="l" defTabSz="457200" rtl="0" eaLnBrk="1" fontAlgn="base" hangingPunct="1">
        <a:spcBef>
          <a:spcPct val="20000"/>
        </a:spcBef>
        <a:spcAft>
          <a:spcPct val="0"/>
        </a:spcAft>
        <a:buFont typeface="Arial" pitchFamily="34" charset="0"/>
        <a:buChar char="–"/>
        <a:defRPr sz="2800" kern="1200">
          <a:solidFill>
            <a:srgbClr val="6C4C5C"/>
          </a:solidFill>
          <a:latin typeface="Arial"/>
          <a:ea typeface="MS PGothic" pitchFamily="34" charset="-128"/>
          <a:cs typeface="Arial"/>
        </a:defRPr>
      </a:lvl2pPr>
      <a:lvl3pPr marL="1143000" indent="-228600" algn="l" defTabSz="457200" rtl="0" eaLnBrk="1" fontAlgn="base" hangingPunct="1">
        <a:spcBef>
          <a:spcPct val="20000"/>
        </a:spcBef>
        <a:spcAft>
          <a:spcPct val="0"/>
        </a:spcAft>
        <a:buFont typeface="Arial" pitchFamily="34" charset="0"/>
        <a:buChar char="•"/>
        <a:defRPr sz="2400" kern="1200">
          <a:solidFill>
            <a:srgbClr val="6C4C5C"/>
          </a:solidFill>
          <a:latin typeface="Arial"/>
          <a:ea typeface="MS PGothic" pitchFamily="34" charset="-128"/>
          <a:cs typeface="Arial"/>
        </a:defRPr>
      </a:lvl3pPr>
      <a:lvl4pPr marL="1600200" indent="-228600" algn="l" defTabSz="457200" rtl="0" eaLnBrk="1" fontAlgn="base" hangingPunct="1">
        <a:spcBef>
          <a:spcPct val="20000"/>
        </a:spcBef>
        <a:spcAft>
          <a:spcPct val="0"/>
        </a:spcAft>
        <a:buFont typeface="Arial" pitchFamily="34" charset="0"/>
        <a:buChar char="–"/>
        <a:defRPr sz="2000" kern="1200">
          <a:solidFill>
            <a:srgbClr val="6C4C5C"/>
          </a:solidFill>
          <a:latin typeface="Arial"/>
          <a:ea typeface="MS PGothic" pitchFamily="34" charset="-128"/>
          <a:cs typeface="Arial"/>
        </a:defRPr>
      </a:lvl4pPr>
      <a:lvl5pPr marL="2057400" indent="-228600" algn="l" defTabSz="457200" rtl="0" eaLnBrk="1" fontAlgn="base" hangingPunct="1">
        <a:spcBef>
          <a:spcPct val="20000"/>
        </a:spcBef>
        <a:spcAft>
          <a:spcPct val="0"/>
        </a:spcAft>
        <a:buFont typeface="Arial" pitchFamily="34" charset="0"/>
        <a:buChar char="»"/>
        <a:defRPr sz="2000" kern="1200">
          <a:solidFill>
            <a:srgbClr val="6C4C5C"/>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16421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0"/>
          </p:nvPr>
        </p:nvSpPr>
        <p:spPr/>
        <p:txBody>
          <a:bodyPr/>
          <a:lstStyle/>
          <a:p>
            <a:pPr marL="0" indent="0">
              <a:buNone/>
            </a:pPr>
            <a:r>
              <a:rPr lang="en-US" dirty="0" smtClean="0"/>
              <a:t>Previously:</a:t>
            </a:r>
          </a:p>
          <a:p>
            <a:pPr marL="514350" indent="-514350">
              <a:buFont typeface="+mj-lt"/>
              <a:buAutoNum type="arabicPeriod"/>
            </a:pPr>
            <a:r>
              <a:rPr lang="en-US" dirty="0" smtClean="0"/>
              <a:t>Why it matters to chose a spouse wisely</a:t>
            </a:r>
          </a:p>
          <a:p>
            <a:pPr marL="514350" indent="-514350">
              <a:buFont typeface="+mj-lt"/>
              <a:buAutoNum type="arabicPeriod"/>
            </a:pPr>
            <a:r>
              <a:rPr lang="en-US" dirty="0" smtClean="0"/>
              <a:t>Wisdom from Proverbs in selecting a wife</a:t>
            </a:r>
            <a:endParaRPr lang="en-US" dirty="0"/>
          </a:p>
        </p:txBody>
      </p:sp>
    </p:spTree>
    <p:extLst>
      <p:ext uri="{BB962C8B-B14F-4D97-AF65-F5344CB8AC3E}">
        <p14:creationId xmlns:p14="http://schemas.microsoft.com/office/powerpoint/2010/main" val="21390839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idx="10"/>
          </p:nvPr>
        </p:nvSpPr>
        <p:spPr>
          <a:xfrm>
            <a:off x="457200" y="3415242"/>
            <a:ext cx="5486400" cy="1013883"/>
          </a:xfrm>
        </p:spPr>
        <p:txBody>
          <a:bodyPr/>
          <a:lstStyle/>
          <a:p>
            <a:pPr marL="0" indent="0">
              <a:buNone/>
            </a:pPr>
            <a:r>
              <a:rPr lang="en-US" spc="300" dirty="0" smtClean="0">
                <a:latin typeface="Californian FB" panose="0207040306080B030204" pitchFamily="18" charset="0"/>
              </a:rPr>
              <a:t>What Advice is There in</a:t>
            </a:r>
            <a:endParaRPr lang="en-US" spc="300" dirty="0">
              <a:latin typeface="Californian FB" panose="0207040306080B030204" pitchFamily="18" charset="0"/>
            </a:endParaRPr>
          </a:p>
        </p:txBody>
      </p:sp>
      <p:sp>
        <p:nvSpPr>
          <p:cNvPr id="4" name="Title 3"/>
          <p:cNvSpPr>
            <a:spLocks noGrp="1"/>
          </p:cNvSpPr>
          <p:nvPr>
            <p:ph type="title" idx="4294967295"/>
          </p:nvPr>
        </p:nvSpPr>
        <p:spPr>
          <a:xfrm>
            <a:off x="457200" y="4124325"/>
            <a:ext cx="5715000" cy="1362075"/>
          </a:xfrm>
          <a:prstGeom prst="rect">
            <a:avLst/>
          </a:prstGeom>
        </p:spPr>
        <p:txBody>
          <a:bodyPr/>
          <a:lstStyle/>
          <a:p>
            <a:pPr algn="l"/>
            <a:r>
              <a:rPr lang="en-US" dirty="0" smtClean="0">
                <a:latin typeface="Berlin Sans FB Demi" panose="020E0802020502020306" pitchFamily="34" charset="0"/>
              </a:rPr>
              <a:t>Finding A Good Husband?</a:t>
            </a:r>
            <a:endParaRPr lang="en-US" dirty="0">
              <a:latin typeface="Berlin Sans FB Demi" panose="020E0802020502020306"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3600" y="2286000"/>
            <a:ext cx="2887980" cy="3974644"/>
          </a:xfrm>
          <a:prstGeom prst="rect">
            <a:avLst/>
          </a:prstGeom>
        </p:spPr>
      </p:pic>
    </p:spTree>
    <p:extLst>
      <p:ext uri="{BB962C8B-B14F-4D97-AF65-F5344CB8AC3E}">
        <p14:creationId xmlns:p14="http://schemas.microsoft.com/office/powerpoint/2010/main" val="200275041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a:xfrm>
            <a:off x="139437" y="1957916"/>
            <a:ext cx="8883606" cy="4900083"/>
          </a:xfrm>
        </p:spPr>
        <p:txBody>
          <a:bodyPr>
            <a:normAutofit lnSpcReduction="10000"/>
          </a:bodyPr>
          <a:lstStyle/>
          <a:p>
            <a:pPr marL="742950" indent="-742950">
              <a:buFont typeface="+mj-lt"/>
              <a:buAutoNum type="arabicPeriod"/>
            </a:pPr>
            <a:r>
              <a:rPr lang="en-US" sz="3600" dirty="0" smtClean="0"/>
              <a:t>His animal</a:t>
            </a:r>
          </a:p>
          <a:p>
            <a:pPr marL="914400" lvl="1" indent="-514350"/>
            <a:r>
              <a:rPr lang="en-US" sz="3200" dirty="0" smtClean="0"/>
              <a:t>Proverbs 12:10</a:t>
            </a:r>
          </a:p>
          <a:p>
            <a:pPr marL="742950" indent="-742950">
              <a:buFont typeface="+mj-lt"/>
              <a:buAutoNum type="arabicPeriod"/>
            </a:pPr>
            <a:r>
              <a:rPr lang="en-US" sz="3600" dirty="0" smtClean="0"/>
              <a:t>His eyes and ears</a:t>
            </a:r>
          </a:p>
          <a:p>
            <a:pPr marL="914400" lvl="1" indent="-514350"/>
            <a:r>
              <a:rPr lang="en-US" sz="3200" dirty="0" smtClean="0"/>
              <a:t>Proverbs 12:15</a:t>
            </a:r>
          </a:p>
          <a:p>
            <a:pPr marL="742950" indent="-742950">
              <a:buFont typeface="+mj-lt"/>
              <a:buAutoNum type="arabicPeriod"/>
            </a:pPr>
            <a:r>
              <a:rPr lang="en-US" sz="3600" dirty="0" smtClean="0"/>
              <a:t>His feet</a:t>
            </a:r>
          </a:p>
          <a:p>
            <a:pPr marL="914400" lvl="1" indent="-514350"/>
            <a:r>
              <a:rPr lang="en-US" sz="3200" dirty="0" smtClean="0"/>
              <a:t>Proverbs 14:2</a:t>
            </a:r>
          </a:p>
          <a:p>
            <a:pPr marL="742950" indent="-742950">
              <a:buFont typeface="+mj-lt"/>
              <a:buAutoNum type="arabicPeriod"/>
            </a:pPr>
            <a:r>
              <a:rPr lang="en-US" sz="3600" dirty="0"/>
              <a:t>His mouth</a:t>
            </a:r>
          </a:p>
          <a:p>
            <a:pPr marL="914400" lvl="1" indent="-514350"/>
            <a:r>
              <a:rPr lang="en-US" sz="3200" dirty="0"/>
              <a:t>Proverbs 12:22; 21:6; 17:27, </a:t>
            </a:r>
            <a:r>
              <a:rPr lang="en-US" sz="3200" dirty="0" smtClean="0"/>
              <a:t>28</a:t>
            </a:r>
            <a:endParaRPr lang="en-US" sz="3200" dirty="0"/>
          </a:p>
        </p:txBody>
      </p:sp>
    </p:spTree>
    <p:extLst>
      <p:ext uri="{BB962C8B-B14F-4D97-AF65-F5344CB8AC3E}">
        <p14:creationId xmlns:p14="http://schemas.microsoft.com/office/powerpoint/2010/main" val="229868220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dissolve">
                                      <p:cBhvr>
                                        <p:cTn id="7" dur="500"/>
                                        <p:tgtEl>
                                          <p:spTgt spid="2">
                                            <p:txEl>
                                              <p:pRg st="2" end="2"/>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dissolve">
                                      <p:cBhvr>
                                        <p:cTn id="10" dur="500"/>
                                        <p:tgtEl>
                                          <p:spTgt spid="2">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Effect transition="in" filter="dissolve">
                                      <p:cBhvr>
                                        <p:cTn id="15" dur="500"/>
                                        <p:tgtEl>
                                          <p:spTgt spid="2">
                                            <p:txEl>
                                              <p:pRg st="4" end="4"/>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2">
                                            <p:txEl>
                                              <p:pRg st="5" end="5"/>
                                            </p:txEl>
                                          </p:spTgt>
                                        </p:tgtEl>
                                        <p:attrNameLst>
                                          <p:attrName>style.visibility</p:attrName>
                                        </p:attrNameLst>
                                      </p:cBhvr>
                                      <p:to>
                                        <p:strVal val="visible"/>
                                      </p:to>
                                    </p:set>
                                    <p:animEffect transition="in" filter="dissolve">
                                      <p:cBhvr>
                                        <p:cTn id="18" dur="500"/>
                                        <p:tgtEl>
                                          <p:spTgt spid="2">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animEffect transition="in" filter="dissolve">
                                      <p:cBhvr>
                                        <p:cTn id="23" dur="500"/>
                                        <p:tgtEl>
                                          <p:spTgt spid="2">
                                            <p:txEl>
                                              <p:pRg st="6" end="6"/>
                                            </p:txEl>
                                          </p:spTgt>
                                        </p:tgtEl>
                                      </p:cBhvr>
                                    </p:animEffect>
                                  </p:childTnLst>
                                </p:cTn>
                              </p:par>
                              <p:par>
                                <p:cTn id="24" presetID="9" presetClass="entr" presetSubtype="0" fill="hold" nodeType="withEffect">
                                  <p:stCondLst>
                                    <p:cond delay="0"/>
                                  </p:stCondLst>
                                  <p:childTnLst>
                                    <p:set>
                                      <p:cBhvr>
                                        <p:cTn id="25" dur="1" fill="hold">
                                          <p:stCondLst>
                                            <p:cond delay="0"/>
                                          </p:stCondLst>
                                        </p:cTn>
                                        <p:tgtEl>
                                          <p:spTgt spid="2">
                                            <p:txEl>
                                              <p:pRg st="7" end="7"/>
                                            </p:txEl>
                                          </p:spTgt>
                                        </p:tgtEl>
                                        <p:attrNameLst>
                                          <p:attrName>style.visibility</p:attrName>
                                        </p:attrNameLst>
                                      </p:cBhvr>
                                      <p:to>
                                        <p:strVal val="visible"/>
                                      </p:to>
                                    </p:set>
                                    <p:animEffect transition="in" filter="dissolve">
                                      <p:cBhvr>
                                        <p:cTn id="26"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a:xfrm>
            <a:off x="139437" y="1957916"/>
            <a:ext cx="8883606" cy="4900083"/>
          </a:xfrm>
        </p:spPr>
        <p:txBody>
          <a:bodyPr>
            <a:normAutofit/>
          </a:bodyPr>
          <a:lstStyle/>
          <a:p>
            <a:pPr marL="514350" indent="-514350">
              <a:buFont typeface="+mj-lt"/>
              <a:buAutoNum type="arabicPeriod" startAt="5"/>
            </a:pPr>
            <a:r>
              <a:rPr lang="en-US" sz="3600" dirty="0" smtClean="0"/>
              <a:t>His temper</a:t>
            </a:r>
          </a:p>
          <a:p>
            <a:pPr marL="914400" lvl="1" indent="-514350"/>
            <a:r>
              <a:rPr lang="en-US" sz="3200" dirty="0" smtClean="0"/>
              <a:t>Proverbs 14:29, 17</a:t>
            </a:r>
          </a:p>
          <a:p>
            <a:pPr marL="514350" indent="-514350">
              <a:buFont typeface="+mj-lt"/>
              <a:buAutoNum type="arabicPeriod" startAt="5"/>
            </a:pPr>
            <a:r>
              <a:rPr lang="en-US" sz="3600" dirty="0"/>
              <a:t>His friends</a:t>
            </a:r>
          </a:p>
          <a:p>
            <a:pPr marL="914400" lvl="1" indent="-514350"/>
            <a:r>
              <a:rPr lang="en-US" sz="3200" dirty="0"/>
              <a:t>Proverbs 13:20; 28:7; Psalm 119:63</a:t>
            </a:r>
          </a:p>
          <a:p>
            <a:pPr marL="514350" indent="-514350">
              <a:buFont typeface="+mj-lt"/>
              <a:buAutoNum type="arabicPeriod" startAt="5"/>
            </a:pPr>
            <a:r>
              <a:rPr lang="en-US" sz="3600" dirty="0" smtClean="0"/>
              <a:t>His money making ways</a:t>
            </a:r>
          </a:p>
          <a:p>
            <a:pPr marL="914400" lvl="1" indent="-514350"/>
            <a:r>
              <a:rPr lang="en-US" sz="3200" dirty="0" smtClean="0"/>
              <a:t>Proverbs 15:27; 13:4; </a:t>
            </a:r>
            <a:r>
              <a:rPr lang="en-US" sz="3200" dirty="0" smtClean="0"/>
              <a:t>15:19</a:t>
            </a:r>
            <a:endParaRPr lang="en-US" sz="3200" dirty="0" smtClean="0"/>
          </a:p>
        </p:txBody>
      </p:sp>
    </p:spTree>
    <p:extLst>
      <p:ext uri="{BB962C8B-B14F-4D97-AF65-F5344CB8AC3E}">
        <p14:creationId xmlns:p14="http://schemas.microsoft.com/office/powerpoint/2010/main" val="11216780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dissolve">
                                      <p:cBhvr>
                                        <p:cTn id="7" dur="500"/>
                                        <p:tgtEl>
                                          <p:spTgt spid="2">
                                            <p:txEl>
                                              <p:pRg st="2" end="2"/>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dissolve">
                                      <p:cBhvr>
                                        <p:cTn id="10" dur="500"/>
                                        <p:tgtEl>
                                          <p:spTgt spid="2">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Effect transition="in" filter="dissolve">
                                      <p:cBhvr>
                                        <p:cTn id="15" dur="500"/>
                                        <p:tgtEl>
                                          <p:spTgt spid="2">
                                            <p:txEl>
                                              <p:pRg st="4" end="4"/>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2">
                                            <p:txEl>
                                              <p:pRg st="5" end="5"/>
                                            </p:txEl>
                                          </p:spTgt>
                                        </p:tgtEl>
                                        <p:attrNameLst>
                                          <p:attrName>style.visibility</p:attrName>
                                        </p:attrNameLst>
                                      </p:cBhvr>
                                      <p:to>
                                        <p:strVal val="visible"/>
                                      </p:to>
                                    </p:set>
                                    <p:animEffect transition="in" filter="dissolve">
                                      <p:cBhvr>
                                        <p:cTn id="18"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p:txBody>
          <a:bodyPr/>
          <a:lstStyle/>
          <a:p>
            <a:pPr marL="0" indent="0">
              <a:buNone/>
            </a:pPr>
            <a:r>
              <a:rPr lang="en-US" sz="4800" spc="600" dirty="0" smtClean="0">
                <a:effectLst>
                  <a:outerShdw blurRad="38100" dist="38100" dir="2700000" algn="tl">
                    <a:srgbClr val="000000">
                      <a:alpha val="43137"/>
                    </a:srgbClr>
                  </a:outerShdw>
                </a:effectLst>
                <a:latin typeface="Arial Black" panose="020B0A04020102020204" pitchFamily="34" charset="0"/>
                <a:ea typeface="Adobe Gothic Std B" pitchFamily="34" charset="-128"/>
              </a:rPr>
              <a:t>AV  ID</a:t>
            </a:r>
            <a:endParaRPr lang="en-US" spc="600" dirty="0" smtClean="0">
              <a:effectLst>
                <a:outerShdw blurRad="38100" dist="38100" dir="2700000" algn="tl">
                  <a:srgbClr val="000000">
                    <a:alpha val="43137"/>
                  </a:srgbClr>
                </a:outerShdw>
              </a:effectLst>
              <a:latin typeface="Arial Black" panose="020B0A04020102020204" pitchFamily="34" charset="0"/>
              <a:ea typeface="Adobe Gothic Std B" pitchFamily="34" charset="-128"/>
            </a:endParaRPr>
          </a:p>
          <a:p>
            <a:pPr lvl="1"/>
            <a:r>
              <a:rPr lang="en-US" dirty="0" smtClean="0"/>
              <a:t>The man </a:t>
            </a:r>
            <a:r>
              <a:rPr lang="en-US" i="1" dirty="0" smtClean="0"/>
              <a:t>given</a:t>
            </a:r>
            <a:r>
              <a:rPr lang="en-US" dirty="0" smtClean="0"/>
              <a:t> to anger (Prov. 22:24, 25)</a:t>
            </a:r>
          </a:p>
          <a:p>
            <a:pPr lvl="1"/>
            <a:r>
              <a:rPr lang="en-US" dirty="0" smtClean="0"/>
              <a:t>The womanizer (Prov. 6:27-29)</a:t>
            </a:r>
          </a:p>
          <a:p>
            <a:pPr lvl="1"/>
            <a:r>
              <a:rPr lang="en-US" dirty="0" smtClean="0"/>
              <a:t>The drinker (Prov. 23:29ff)</a:t>
            </a:r>
          </a:p>
          <a:p>
            <a:pPr lvl="1"/>
            <a:r>
              <a:rPr lang="en-US" dirty="0" smtClean="0"/>
              <a:t>The ingrate (Prov. 17:13)</a:t>
            </a:r>
          </a:p>
          <a:p>
            <a:pPr lvl="1"/>
            <a:r>
              <a:rPr lang="en-US" dirty="0" smtClean="0"/>
              <a:t>The untrustworthy (Prov. 6:12-15)</a:t>
            </a:r>
          </a:p>
          <a:p>
            <a:pPr lvl="1"/>
            <a:r>
              <a:rPr lang="en-US" dirty="0" smtClean="0"/>
              <a:t>The lazy man (Prov. 24:30-34)</a:t>
            </a:r>
            <a:endParaRPr lang="en-US" dirty="0"/>
          </a:p>
        </p:txBody>
      </p:sp>
      <p:pic>
        <p:nvPicPr>
          <p:cNvPr id="1027" name="Picture 3" descr="C:\Users\Steven\AppData\Local\Microsoft\Windows\Temporary Internet Files\Content.IE5\GEI2FJ88\no[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28568" y="2021799"/>
            <a:ext cx="645201" cy="6452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Steven\AppData\Local\Microsoft\Windows\Temporary Internet Files\Content.IE5\YQZYJLDA\no[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3287843"/>
            <a:ext cx="24384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159395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p:cTn id="7"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2">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3" end="3"/>
                                            </p:txEl>
                                          </p:spTgt>
                                        </p:tgtEl>
                                        <p:attrNameLst>
                                          <p:attrName>style.visibility</p:attrName>
                                        </p:attrNameLst>
                                      </p:cBhvr>
                                      <p:to>
                                        <p:strVal val="visible"/>
                                      </p:to>
                                    </p:set>
                                    <p:anim calcmode="lin" valueType="num">
                                      <p:cBhvr>
                                        <p:cTn id="14"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2">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 calcmode="lin" valueType="num">
                                      <p:cBhvr>
                                        <p:cTn id="21"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2">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 calcmode="lin" valueType="num">
                                      <p:cBhvr>
                                        <p:cTn id="28"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30" dur="500"/>
                                        <p:tgtEl>
                                          <p:spTgt spid="2">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 calcmode="lin" valueType="num">
                                      <p:cBhvr>
                                        <p:cTn id="35"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3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056"/>
            <a:ext cx="8229600" cy="2005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idx="10"/>
          </p:nvPr>
        </p:nvSpPr>
        <p:spPr/>
        <p:txBody>
          <a:bodyPr/>
          <a:lstStyle/>
          <a:p>
            <a:pPr>
              <a:buFont typeface="Wingdings" panose="05000000000000000000" pitchFamily="2" charset="2"/>
              <a:buChar char="Ø"/>
            </a:pPr>
            <a:r>
              <a:rPr lang="en-US" dirty="0" smtClean="0"/>
              <a:t>Can see God’s wisdom for practical living in the book of Proverbs</a:t>
            </a:r>
          </a:p>
          <a:p>
            <a:pPr>
              <a:buFont typeface="Wingdings" panose="05000000000000000000" pitchFamily="2" charset="2"/>
              <a:buChar char="Ø"/>
            </a:pPr>
            <a:r>
              <a:rPr lang="en-US" dirty="0" smtClean="0"/>
              <a:t>Some of the most important decisions we can make in this life are:</a:t>
            </a:r>
          </a:p>
          <a:p>
            <a:pPr lvl="1"/>
            <a:r>
              <a:rPr lang="en-US" dirty="0" smtClean="0"/>
              <a:t>With whom shall I spend my life?</a:t>
            </a:r>
          </a:p>
          <a:p>
            <a:pPr lvl="1"/>
            <a:r>
              <a:rPr lang="en-US" dirty="0" smtClean="0"/>
              <a:t>Who shall be the father/mother of my children?</a:t>
            </a:r>
          </a:p>
          <a:p>
            <a:pPr lvl="1"/>
            <a:r>
              <a:rPr lang="en-US" dirty="0" smtClean="0"/>
              <a:t>Will my spouse and I go through life with Jesus as our King</a:t>
            </a:r>
            <a:r>
              <a:rPr lang="en-US" dirty="0"/>
              <a:t>? </a:t>
            </a:r>
            <a:endParaRPr lang="en-US" sz="2400" dirty="0"/>
          </a:p>
        </p:txBody>
      </p:sp>
    </p:spTree>
    <p:extLst>
      <p:ext uri="{BB962C8B-B14F-4D97-AF65-F5344CB8AC3E}">
        <p14:creationId xmlns:p14="http://schemas.microsoft.com/office/powerpoint/2010/main" val="1779152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fade">
                                      <p:cBhvr>
                                        <p:cTn id="20" dur="1000"/>
                                        <p:tgtEl>
                                          <p:spTgt spid="4">
                                            <p:txEl>
                                              <p:pRg st="2" end="2"/>
                                            </p:txEl>
                                          </p:spTgt>
                                        </p:tgtEl>
                                      </p:cBhvr>
                                    </p:animEffect>
                                    <p:anim calcmode="lin" valueType="num">
                                      <p:cBhvr>
                                        <p:cTn id="21"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1000"/>
                                        <p:tgtEl>
                                          <p:spTgt spid="4">
                                            <p:txEl>
                                              <p:pRg st="3" end="3"/>
                                            </p:txEl>
                                          </p:spTgt>
                                        </p:tgtEl>
                                      </p:cBhvr>
                                    </p:animEffect>
                                    <p:anim calcmode="lin" valueType="num">
                                      <p:cBhvr>
                                        <p:cTn id="2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4">
                                            <p:txEl>
                                              <p:pRg st="4" end="4"/>
                                            </p:txEl>
                                          </p:spTgt>
                                        </p:tgtEl>
                                        <p:attrNameLst>
                                          <p:attrName>style.visibility</p:attrName>
                                        </p:attrNameLst>
                                      </p:cBhvr>
                                      <p:to>
                                        <p:strVal val="visible"/>
                                      </p:to>
                                    </p:set>
                                    <p:animEffect transition="in" filter="fade">
                                      <p:cBhvr>
                                        <p:cTn id="34" dur="1000"/>
                                        <p:tgtEl>
                                          <p:spTgt spid="4">
                                            <p:txEl>
                                              <p:pRg st="4" end="4"/>
                                            </p:txEl>
                                          </p:spTgt>
                                        </p:tgtEl>
                                      </p:cBhvr>
                                    </p:animEffect>
                                    <p:anim calcmode="lin" valueType="num">
                                      <p:cBhvr>
                                        <p:cTn id="3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theme/theme1.xml><?xml version="1.0" encoding="utf-8"?>
<a:theme xmlns:a="http://schemas.openxmlformats.org/drawingml/2006/main" name="spou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Habitat">
      <a:majorFont>
        <a:latin typeface="Book Antiqua"/>
        <a:ea typeface=""/>
        <a:cs typeface=""/>
        <a:font script="Jpan" typeface="ＭＳ 明朝"/>
        <a:font script="Hans" typeface="宋体"/>
        <a:font script="Hant" typeface="新細明體"/>
      </a:majorFont>
      <a:minorFont>
        <a:latin typeface="Book Antiqua"/>
        <a:ea typeface=""/>
        <a:cs typeface=""/>
        <a:font script="Jpan" typeface="ＭＳ 明朝"/>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202</TotalTime>
  <Words>899</Words>
  <Application>Microsoft Office PowerPoint</Application>
  <PresentationFormat>On-screen Show (4:3)</PresentationFormat>
  <Paragraphs>56</Paragraphs>
  <Slides>7</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vt:i4>
      </vt:variant>
    </vt:vector>
  </HeadingPairs>
  <TitlesOfParts>
    <vt:vector size="17" baseType="lpstr">
      <vt:lpstr>Arial</vt:lpstr>
      <vt:lpstr>Arial Black</vt:lpstr>
      <vt:lpstr>ＭＳ Ｐゴシック</vt:lpstr>
      <vt:lpstr>Adobe Gothic Std B</vt:lpstr>
      <vt:lpstr>Californian FB</vt:lpstr>
      <vt:lpstr>Berlin Sans FB Demi</vt:lpstr>
      <vt:lpstr>Wingdings</vt:lpstr>
      <vt:lpstr>Book Antiqua</vt:lpstr>
      <vt:lpstr>Calibri</vt:lpstr>
      <vt:lpstr>spouse</vt:lpstr>
      <vt:lpstr>PowerPoint Presentation</vt:lpstr>
      <vt:lpstr>PowerPoint Presentation</vt:lpstr>
      <vt:lpstr>Finding A Good Husband?</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Steven J. Wallace</dc:creator>
  <cp:lastModifiedBy>Steven J. Wallace</cp:lastModifiedBy>
  <cp:revision>25</cp:revision>
  <dcterms:created xsi:type="dcterms:W3CDTF">2015-07-14T21:30:48Z</dcterms:created>
  <dcterms:modified xsi:type="dcterms:W3CDTF">2015-07-18T03:35:05Z</dcterms:modified>
</cp:coreProperties>
</file>